
<file path=[Content_Types].xml><?xml version="1.0" encoding="utf-8"?>
<Types xmlns="http://schemas.openxmlformats.org/package/2006/content-types">
  <Default Extension="rels" ContentType="application/vnd.openxmlformats-package.relationships+xml"/>
  <Default Extension="fntdata" ContentType="application/x-fontdata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Merriweather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Merriweather-regular.fntdata"/><Relationship Id="rId13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customXml" Target="../customXml/item1.xml"/><Relationship Id="rId2" Type="http://schemas.openxmlformats.org/officeDocument/2006/relationships/viewProps" Target="viewProps.xml"/><Relationship Id="rId1" Type="http://schemas.openxmlformats.org/officeDocument/2006/relationships/theme" Target="theme/theme1.xml"/><Relationship Id="rId11" Type="http://schemas.openxmlformats.org/officeDocument/2006/relationships/font" Target="fonts/Merriweather-boldItalic.fntdata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10" Type="http://schemas.openxmlformats.org/officeDocument/2006/relationships/font" Target="fonts/Merriweather-italic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Merriweather-bold.fntdata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107961d11b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107961d11b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Teaches - direct </a:t>
            </a:r>
            <a:r>
              <a:rPr lang="en"/>
              <a:t>students</a:t>
            </a:r>
            <a:r>
              <a:rPr lang="en"/>
              <a:t> to the “Filmmaker” video or another of your choosing.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pbslearningmedia.org/resource/analyzing-the-american-dream-video-gallery/american-portrait/?student=tru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251925" y="241425"/>
            <a:ext cx="8649600" cy="4639800"/>
          </a:xfrm>
          <a:prstGeom prst="rect">
            <a:avLst/>
          </a:prstGeom>
          <a:solidFill>
            <a:srgbClr val="1C4587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5" name="Google Shape;55;p13"/>
          <p:cNvCxnSpPr>
            <a:stCxn id="54" idx="0"/>
          </p:cNvCxnSpPr>
          <p:nvPr/>
        </p:nvCxnSpPr>
        <p:spPr>
          <a:xfrm>
            <a:off x="4576725" y="241425"/>
            <a:ext cx="0" cy="46398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6" name="Google Shape;56;p13"/>
          <p:cNvCxnSpPr>
            <a:stCxn id="54" idx="1"/>
            <a:endCxn id="54" idx="3"/>
          </p:cNvCxnSpPr>
          <p:nvPr/>
        </p:nvCxnSpPr>
        <p:spPr>
          <a:xfrm>
            <a:off x="251925" y="2561325"/>
            <a:ext cx="86496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7" name="Google Shape;57;p13"/>
          <p:cNvSpPr/>
          <p:nvPr/>
        </p:nvSpPr>
        <p:spPr>
          <a:xfrm>
            <a:off x="2729200" y="2057400"/>
            <a:ext cx="3736800" cy="1081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Merriweather"/>
                <a:ea typeface="Merriweather"/>
                <a:cs typeface="Merriweather"/>
                <a:sym typeface="Merriweather"/>
              </a:rPr>
              <a:t>The American dream is a, “dream of a better, richer and happier life for all our citizens of every rank.”</a:t>
            </a:r>
            <a:endParaRPr b="1"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77900" y="325400"/>
            <a:ext cx="41148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1. SEE: Look closely at the quotation. what do you notice? Make lots of observations.</a:t>
            </a:r>
            <a:endParaRPr>
              <a:solidFill>
                <a:schemeClr val="lt1"/>
              </a:solidFill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</a:pPr>
            <a:r>
              <a:rPr lang="en">
                <a:solidFill>
                  <a:schemeClr val="lt1"/>
                </a:solidFill>
              </a:rPr>
              <a:t> </a:t>
            </a:r>
            <a:endParaRPr>
              <a:solidFill>
                <a:schemeClr val="lt1"/>
              </a:solidFill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</a:pPr>
            <a:r>
              <a:rPr lang="en">
                <a:solidFill>
                  <a:schemeClr val="lt1"/>
                </a:solidFill>
              </a:rPr>
              <a:t> </a:t>
            </a:r>
            <a:endParaRPr>
              <a:solidFill>
                <a:schemeClr val="lt1"/>
              </a:solidFill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4721300" y="325400"/>
            <a:ext cx="41148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2. THINK: What thoughts do you have about the quotation?</a:t>
            </a:r>
            <a:endParaRPr>
              <a:solidFill>
                <a:schemeClr val="lt1"/>
              </a:solidFill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</a:pPr>
            <a:r>
              <a:rPr lang="en">
                <a:solidFill>
                  <a:schemeClr val="lt1"/>
                </a:solidFill>
              </a:rPr>
              <a:t> </a:t>
            </a:r>
            <a:endParaRPr>
              <a:solidFill>
                <a:schemeClr val="lt1"/>
              </a:solidFill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377900" y="2689550"/>
            <a:ext cx="41148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3. ME: What connections 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can you make between you 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and the quotation?</a:t>
            </a:r>
            <a:endParaRPr>
              <a:solidFill>
                <a:schemeClr val="lt1"/>
              </a:solidFill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</a:pPr>
            <a:r>
              <a:rPr lang="en">
                <a:solidFill>
                  <a:schemeClr val="lt1"/>
                </a:solidFill>
              </a:rPr>
              <a:t> </a:t>
            </a:r>
            <a:endParaRPr>
              <a:solidFill>
                <a:schemeClr val="lt1"/>
              </a:solidFill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</a:pPr>
            <a:r>
              <a:rPr lang="en">
                <a:solidFill>
                  <a:schemeClr val="lt1"/>
                </a:solidFill>
              </a:rPr>
              <a:t> </a:t>
            </a:r>
            <a:endParaRPr>
              <a:solidFill>
                <a:schemeClr val="lt1"/>
              </a:solidFill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4721300" y="2689550"/>
            <a:ext cx="41148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4. WE: How might the </a:t>
            </a:r>
            <a:endParaRPr>
              <a:solidFill>
                <a:schemeClr val="lt1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quotation be connected to </a:t>
            </a:r>
            <a:endParaRPr>
              <a:solidFill>
                <a:schemeClr val="lt1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bigger stories— about the world and </a:t>
            </a:r>
            <a:endParaRPr>
              <a:solidFill>
                <a:schemeClr val="lt1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our place in it?</a:t>
            </a:r>
            <a:endParaRPr>
              <a:solidFill>
                <a:schemeClr val="lt1"/>
              </a:solidFill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</a:pPr>
            <a:r>
              <a:rPr lang="en">
                <a:solidFill>
                  <a:schemeClr val="lt1"/>
                </a:solidFill>
              </a:rPr>
              <a:t> </a:t>
            </a:r>
            <a:endParaRPr>
              <a:solidFill>
                <a:schemeClr val="lt1"/>
              </a:solidFill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</a:pPr>
            <a:r>
              <a:rPr lang="en">
                <a:solidFill>
                  <a:schemeClr val="lt1"/>
                </a:solidFill>
              </a:rPr>
              <a:t> </a:t>
            </a:r>
            <a:endParaRPr>
              <a:solidFill>
                <a:schemeClr val="lt1"/>
              </a:solidFill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/>
          <p:nvPr/>
        </p:nvSpPr>
        <p:spPr>
          <a:xfrm>
            <a:off x="251925" y="241425"/>
            <a:ext cx="8649600" cy="4639800"/>
          </a:xfrm>
          <a:prstGeom prst="rect">
            <a:avLst/>
          </a:prstGeom>
          <a:solidFill>
            <a:srgbClr val="1C4587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7" name="Google Shape;67;p14"/>
          <p:cNvCxnSpPr>
            <a:stCxn id="66" idx="0"/>
          </p:cNvCxnSpPr>
          <p:nvPr/>
        </p:nvCxnSpPr>
        <p:spPr>
          <a:xfrm>
            <a:off x="4576725" y="241425"/>
            <a:ext cx="0" cy="46398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8" name="Google Shape;68;p14"/>
          <p:cNvCxnSpPr>
            <a:stCxn id="66" idx="1"/>
            <a:endCxn id="66" idx="3"/>
          </p:cNvCxnSpPr>
          <p:nvPr/>
        </p:nvCxnSpPr>
        <p:spPr>
          <a:xfrm>
            <a:off x="251925" y="2561325"/>
            <a:ext cx="86496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9" name="Google Shape;69;p14"/>
          <p:cNvSpPr/>
          <p:nvPr/>
        </p:nvSpPr>
        <p:spPr>
          <a:xfrm>
            <a:off x="2729200" y="2057400"/>
            <a:ext cx="3736800" cy="1081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hlink"/>
                </a:solidFill>
                <a:latin typeface="Merriweather"/>
                <a:ea typeface="Merriweather"/>
                <a:cs typeface="Merriweather"/>
                <a:sym typeface="Merriweather"/>
                <a:hlinkClick r:id="rId3"/>
              </a:rPr>
              <a:t>Watch this video</a:t>
            </a:r>
            <a:r>
              <a:rPr b="1" lang="en">
                <a:latin typeface="Merriweather"/>
                <a:ea typeface="Merriweather"/>
                <a:cs typeface="Merriweather"/>
                <a:sym typeface="Merriweather"/>
              </a:rPr>
              <a:t> and complete the See, Think, Me, We.</a:t>
            </a:r>
            <a:endParaRPr b="1"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377900" y="325400"/>
            <a:ext cx="41148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1. SEE: Look closely at the video. what do you notice? Make lots of observations.</a:t>
            </a:r>
            <a:endParaRPr>
              <a:solidFill>
                <a:schemeClr val="lt1"/>
              </a:solidFill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</a:pPr>
            <a:r>
              <a:rPr lang="en">
                <a:solidFill>
                  <a:schemeClr val="lt1"/>
                </a:solidFill>
              </a:rPr>
              <a:t> </a:t>
            </a:r>
            <a:endParaRPr>
              <a:solidFill>
                <a:schemeClr val="lt1"/>
              </a:solidFill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</a:pPr>
            <a:r>
              <a:rPr lang="en">
                <a:solidFill>
                  <a:schemeClr val="lt1"/>
                </a:solidFill>
              </a:rPr>
              <a:t> </a:t>
            </a:r>
            <a:endParaRPr>
              <a:solidFill>
                <a:schemeClr val="lt1"/>
              </a:solidFill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4721300" y="325400"/>
            <a:ext cx="41148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2. THINK: What thoughts do you have about the video?</a:t>
            </a:r>
            <a:endParaRPr>
              <a:solidFill>
                <a:schemeClr val="lt1"/>
              </a:solidFill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</a:pPr>
            <a:r>
              <a:rPr lang="en">
                <a:solidFill>
                  <a:schemeClr val="lt1"/>
                </a:solidFill>
              </a:rPr>
              <a:t> </a:t>
            </a:r>
            <a:endParaRPr>
              <a:solidFill>
                <a:schemeClr val="lt1"/>
              </a:solidFill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72" name="Google Shape;72;p14"/>
          <p:cNvSpPr txBox="1"/>
          <p:nvPr/>
        </p:nvSpPr>
        <p:spPr>
          <a:xfrm>
            <a:off x="377900" y="2689550"/>
            <a:ext cx="41148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3. ME: What connections 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can you make between you 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and the video?</a:t>
            </a:r>
            <a:endParaRPr>
              <a:solidFill>
                <a:schemeClr val="lt1"/>
              </a:solidFill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</a:pPr>
            <a:r>
              <a:rPr lang="en">
                <a:solidFill>
                  <a:schemeClr val="lt1"/>
                </a:solidFill>
              </a:rPr>
              <a:t> </a:t>
            </a:r>
            <a:endParaRPr>
              <a:solidFill>
                <a:schemeClr val="lt1"/>
              </a:solidFill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</a:pPr>
            <a:r>
              <a:rPr lang="en">
                <a:solidFill>
                  <a:schemeClr val="lt1"/>
                </a:solidFill>
              </a:rPr>
              <a:t> </a:t>
            </a:r>
            <a:endParaRPr>
              <a:solidFill>
                <a:schemeClr val="lt1"/>
              </a:solidFill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4721300" y="2689550"/>
            <a:ext cx="41148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4. WE: How might the </a:t>
            </a:r>
            <a:endParaRPr>
              <a:solidFill>
                <a:schemeClr val="lt1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video be connected to </a:t>
            </a:r>
            <a:endParaRPr>
              <a:solidFill>
                <a:schemeClr val="lt1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bigger stories— about the world and </a:t>
            </a:r>
            <a:endParaRPr>
              <a:solidFill>
                <a:schemeClr val="lt1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our place in it?</a:t>
            </a:r>
            <a:endParaRPr>
              <a:solidFill>
                <a:schemeClr val="lt1"/>
              </a:solidFill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</a:pPr>
            <a:r>
              <a:rPr lang="en">
                <a:solidFill>
                  <a:schemeClr val="lt1"/>
                </a:solidFill>
              </a:rPr>
              <a:t> </a:t>
            </a:r>
            <a:endParaRPr>
              <a:solidFill>
                <a:schemeClr val="lt1"/>
              </a:solidFill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</a:pPr>
            <a:r>
              <a:rPr lang="en">
                <a:solidFill>
                  <a:schemeClr val="lt1"/>
                </a:solidFill>
              </a:rPr>
              <a:t> </a:t>
            </a:r>
            <a:endParaRPr>
              <a:solidFill>
                <a:schemeClr val="lt1"/>
              </a:solidFill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526C19D6CEB842BAE52E382A9837FB" ma:contentTypeVersion="10" ma:contentTypeDescription="Create a new document." ma:contentTypeScope="" ma:versionID="51f5209d560fdc4e441e96545263e97f">
  <xsd:schema xmlns:xsd="http://www.w3.org/2001/XMLSchema" xmlns:xs="http://www.w3.org/2001/XMLSchema" xmlns:p="http://schemas.microsoft.com/office/2006/metadata/properties" xmlns:ns2="df3412ef-948d-46d4-8bd7-a2ed407af709" xmlns:ns3="0a4b1ca4-3d96-49b5-a972-3784b7409a50" targetNamespace="http://schemas.microsoft.com/office/2006/metadata/properties" ma:root="true" ma:fieldsID="b6f657ccddcecd9aff29db01f300dd7e" ns2:_="" ns3:_="">
    <xsd:import namespace="df3412ef-948d-46d4-8bd7-a2ed407af709"/>
    <xsd:import namespace="0a4b1ca4-3d96-49b5-a972-3784b7409a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3412ef-948d-46d4-8bd7-a2ed407af7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d038b50-52dc-447d-ac2e-a29bd036c4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b1ca4-3d96-49b5-a972-3784b7409a5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d5e4f40-e94b-4d8a-a6fa-e31f62c6e814}" ma:internalName="TaxCatchAll" ma:showField="CatchAllData" ma:web="0a4b1ca4-3d96-49b5-a972-3784b7409a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f3412ef-948d-46d4-8bd7-a2ed407af709">
      <Terms xmlns="http://schemas.microsoft.com/office/infopath/2007/PartnerControls"/>
    </lcf76f155ced4ddcb4097134ff3c332f>
    <TaxCatchAll xmlns="0a4b1ca4-3d96-49b5-a972-3784b7409a50" xsi:nil="true"/>
  </documentManagement>
</p:properties>
</file>

<file path=customXml/itemProps1.xml><?xml version="1.0" encoding="utf-8"?>
<ds:datastoreItem xmlns:ds="http://schemas.openxmlformats.org/officeDocument/2006/customXml" ds:itemID="{3CE1ED73-91F1-4AD2-84F1-A7F45409F4E6}"/>
</file>

<file path=customXml/itemProps2.xml><?xml version="1.0" encoding="utf-8"?>
<ds:datastoreItem xmlns:ds="http://schemas.openxmlformats.org/officeDocument/2006/customXml" ds:itemID="{90B9465E-BB41-4526-A6A6-9942E19B8FF5}"/>
</file>

<file path=customXml/itemProps3.xml><?xml version="1.0" encoding="utf-8"?>
<ds:datastoreItem xmlns:ds="http://schemas.openxmlformats.org/officeDocument/2006/customXml" ds:itemID="{268BE202-BA91-4D37-8D57-707473F35746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0x010100D3526C19D6CEB842BAE52E382A9837FB</vt:lpwstr>
  </property>
</Properties>
</file>